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3" r:id="rId3"/>
  </p:sldMasterIdLst>
  <p:notesMasterIdLst>
    <p:notesMasterId r:id="rId10"/>
  </p:notesMasterIdLst>
  <p:sldIdLst>
    <p:sldId id="294" r:id="rId4"/>
    <p:sldId id="298" r:id="rId5"/>
    <p:sldId id="277" r:id="rId6"/>
    <p:sldId id="281" r:id="rId7"/>
    <p:sldId id="279" r:id="rId8"/>
    <p:sldId id="28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F1DD5-454D-432E-ADBF-9B943F302227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696F-8679-4612-A9AC-08A1578E5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22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71015-C9A7-E442-A272-92807C0471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4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E4A7-E8A4-E340-5352-DEAE55F2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6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774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266570"/>
            <a:ext cx="11052315" cy="738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6757"/>
            <a:ext cx="11052313" cy="3964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844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043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266570"/>
            <a:ext cx="11052315" cy="738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101"/>
            <a:ext cx="11052313" cy="3964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745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2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9070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266570"/>
            <a:ext cx="11052315" cy="738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099"/>
            <a:ext cx="11052313" cy="3964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4412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2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297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266570"/>
            <a:ext cx="11052315" cy="738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101"/>
            <a:ext cx="11052313" cy="3964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2442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2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54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482" y="1349240"/>
            <a:ext cx="11281036" cy="8724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ct val="90000"/>
              </a:lnSpc>
              <a:defRPr sz="4800" spc="-10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411" y="2699578"/>
            <a:ext cx="11281035" cy="480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933" b="0" cap="none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88608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27535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ference Session Title"/>
          <p:cNvSpPr txBox="1">
            <a:spLocks noGrp="1"/>
          </p:cNvSpPr>
          <p:nvPr>
            <p:ph type="title" hasCustomPrompt="1"/>
          </p:nvPr>
        </p:nvSpPr>
        <p:spPr>
          <a:xfrm>
            <a:off x="455482" y="1349239"/>
            <a:ext cx="11281037" cy="872435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90000"/>
              </a:lnSpc>
              <a:defRPr sz="4800" spc="-107">
                <a:solidFill>
                  <a:srgbClr val="FFFFFF"/>
                </a:solidFill>
              </a:defRPr>
            </a:lvl1pPr>
          </a:lstStyle>
          <a:p>
            <a:r>
              <a:t>Conference Session Title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9410" y="2699577"/>
            <a:ext cx="11281036" cy="48049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933">
                <a:solidFill>
                  <a:srgbClr val="FFFFFF"/>
                </a:solidFill>
              </a:defRPr>
            </a:lvl1pPr>
            <a:lvl2pPr marL="0" indent="609585" algn="ctr">
              <a:buSzTx/>
              <a:buNone/>
              <a:defRPr sz="2933">
                <a:solidFill>
                  <a:srgbClr val="FFFFFF"/>
                </a:solidFill>
              </a:defRPr>
            </a:lvl2pPr>
            <a:lvl3pPr marL="0" indent="1219170" algn="ctr">
              <a:buSzTx/>
              <a:buNone/>
              <a:defRPr sz="2933">
                <a:solidFill>
                  <a:srgbClr val="FFFFFF"/>
                </a:solidFill>
              </a:defRPr>
            </a:lvl3pPr>
            <a:lvl4pPr marL="0" indent="1828754" algn="ctr">
              <a:buSzTx/>
              <a:buNone/>
              <a:defRPr sz="2933">
                <a:solidFill>
                  <a:srgbClr val="FFFFFF"/>
                </a:solidFill>
              </a:defRPr>
            </a:lvl4pPr>
            <a:lvl5pPr marL="0" indent="2438339" algn="ctr">
              <a:buSzTx/>
              <a:buNone/>
              <a:defRPr sz="2933">
                <a:solidFill>
                  <a:srgbClr val="FFFFFF"/>
                </a:solidFill>
              </a:defRPr>
            </a:lvl5pPr>
          </a:lstStyle>
          <a:p>
            <a:r>
              <a:t>Presenter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74833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4178852" y="1407169"/>
            <a:ext cx="5988817" cy="152063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4800" spc="-107"/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78853" y="3832872"/>
            <a:ext cx="5988816" cy="1520637"/>
          </a:xfrm>
          <a:prstGeom prst="rect">
            <a:avLst/>
          </a:prstGeom>
        </p:spPr>
        <p:txBody>
          <a:bodyPr lIns="0" tIns="0" rIns="0" bIns="0"/>
          <a:lstStyle>
            <a:lvl2pPr marL="0" indent="609585">
              <a:buSzTx/>
              <a:buNone/>
            </a:lvl2pPr>
            <a:lvl3pPr marL="0" indent="1219170">
              <a:buSzTx/>
              <a:buNone/>
            </a:lvl3pPr>
            <a:lvl4pPr marL="0" indent="1828754">
              <a:buSzTx/>
              <a:buNone/>
            </a:lvl4pPr>
            <a:lvl5pPr marL="0" indent="2438339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42002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609597" y="1179744"/>
            <a:ext cx="11052315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2223247"/>
            <a:ext cx="11052316" cy="391576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57353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609597" y="1179744"/>
            <a:ext cx="11052315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66733" y="2223245"/>
            <a:ext cx="6815667" cy="39168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09601" y="2223245"/>
            <a:ext cx="3896139" cy="391686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2943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2779059" y="798127"/>
            <a:ext cx="9006540" cy="9011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3271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icture Placeholder 2"/>
          <p:cNvSpPr>
            <a:spLocks noGrp="1"/>
          </p:cNvSpPr>
          <p:nvPr>
            <p:ph type="pic" idx="21"/>
          </p:nvPr>
        </p:nvSpPr>
        <p:spPr>
          <a:xfrm>
            <a:off x="-3" y="0"/>
            <a:ext cx="12192003" cy="444823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580245" y="4690891"/>
            <a:ext cx="3763617" cy="508863"/>
          </a:xfrm>
          <a:prstGeom prst="rect">
            <a:avLst/>
          </a:prstGeom>
        </p:spPr>
        <p:txBody>
          <a:bodyPr/>
          <a:lstStyle>
            <a:lvl1pPr algn="r">
              <a:defRPr sz="1867"/>
            </a:lvl1pPr>
            <a:lvl2pPr marL="0" indent="609585" algn="r">
              <a:buSzTx/>
              <a:buNone/>
              <a:defRPr sz="1867"/>
            </a:lvl2pPr>
            <a:lvl3pPr marL="0" indent="1219170" algn="r">
              <a:buSzTx/>
              <a:buNone/>
              <a:defRPr sz="1867"/>
            </a:lvl3pPr>
            <a:lvl4pPr marL="0" indent="1828754" algn="r">
              <a:buSzTx/>
              <a:buNone/>
              <a:defRPr sz="1867"/>
            </a:lvl4pPr>
            <a:lvl5pPr marL="0" indent="2438339" algn="r">
              <a:buSzTx/>
              <a:buNone/>
              <a:defRPr sz="18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848139" y="4690891"/>
            <a:ext cx="6325707" cy="5958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66" name="Straight Connector 4"/>
          <p:cNvSpPr/>
          <p:nvPr/>
        </p:nvSpPr>
        <p:spPr>
          <a:xfrm>
            <a:off x="1" y="4463206"/>
            <a:ext cx="12192001" cy="1"/>
          </a:xfrm>
          <a:prstGeom prst="line">
            <a:avLst/>
          </a:prstGeom>
          <a:ln w="12700">
            <a:solidFill>
              <a:srgbClr val="595959"/>
            </a:solidFill>
          </a:ln>
        </p:spPr>
        <p:txBody>
          <a:bodyPr lIns="60959" rIns="60959"/>
          <a:lstStyle/>
          <a:p>
            <a:endParaRPr sz="2400"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77173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1524001"/>
            <a:ext cx="11052316" cy="32258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00529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609597" y="1266568"/>
            <a:ext cx="11052315" cy="738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2196758"/>
            <a:ext cx="11052316" cy="39649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947748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3626927" y="798127"/>
            <a:ext cx="8158672" cy="9011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90346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8852" y="1407170"/>
            <a:ext cx="5988816" cy="15206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800" spc="-107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8853" y="3832874"/>
            <a:ext cx="5988816" cy="152063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b="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0913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1524000"/>
            <a:ext cx="11052316" cy="32258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02558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609597" y="1266568"/>
            <a:ext cx="11052315" cy="738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2196758"/>
            <a:ext cx="11052316" cy="39649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45344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1524000"/>
            <a:ext cx="11052316" cy="322586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37233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609597" y="1266568"/>
            <a:ext cx="11052315" cy="738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2197100"/>
            <a:ext cx="11052316" cy="396462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17712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1524001"/>
            <a:ext cx="11052316" cy="32258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17103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609597" y="1266568"/>
            <a:ext cx="11052315" cy="738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2197099"/>
            <a:ext cx="11052316" cy="396462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27425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5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1524001"/>
            <a:ext cx="11052316" cy="32258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85383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8" y="1524001"/>
            <a:ext cx="11052316" cy="32258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16064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82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0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179743"/>
            <a:ext cx="11052315" cy="853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23247"/>
            <a:ext cx="11052313" cy="39157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9989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482" y="1349240"/>
            <a:ext cx="11281036" cy="87243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ct val="90000"/>
              </a:lnSpc>
              <a:defRPr sz="4800" spc="-10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411" y="2699578"/>
            <a:ext cx="11281035" cy="480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933" b="0" cap="none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793846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80919" y="6201779"/>
            <a:ext cx="4661991" cy="266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CONFIDENTIAL UNTIL APRIL 23</a:t>
            </a:r>
          </a:p>
        </p:txBody>
      </p:sp>
    </p:spTree>
    <p:extLst>
      <p:ext uri="{BB962C8B-B14F-4D97-AF65-F5344CB8AC3E}">
        <p14:creationId xmlns:p14="http://schemas.microsoft.com/office/powerpoint/2010/main" val="3478979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96718" y="440724"/>
            <a:ext cx="4296676" cy="2941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CONFIDENTIAL UNTIL APRIL 23</a:t>
            </a:r>
          </a:p>
        </p:txBody>
      </p:sp>
    </p:spTree>
    <p:extLst>
      <p:ext uri="{BB962C8B-B14F-4D97-AF65-F5344CB8AC3E}">
        <p14:creationId xmlns:p14="http://schemas.microsoft.com/office/powerpoint/2010/main" val="10125128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8852" y="1407170"/>
            <a:ext cx="5988816" cy="15206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800" spc="-107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8853" y="3832874"/>
            <a:ext cx="5988816" cy="152063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b="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1897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179743"/>
            <a:ext cx="11052315" cy="853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23247"/>
            <a:ext cx="11052313" cy="39157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418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179743"/>
            <a:ext cx="11052315" cy="853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F8937E-7FDF-C44A-8A36-A5D313022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733" y="2223246"/>
            <a:ext cx="6815667" cy="3916863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>
              <a:defRPr sz="2667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2pPr>
            <a:lvl3pPr>
              <a:defRPr sz="24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3pPr>
            <a:lvl4pPr>
              <a:defRPr sz="2133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4pPr>
            <a:lvl5pPr>
              <a:defRPr sz="1867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4F49F02-EF0A-1541-AE9A-C0D9F3AE3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2" y="2223246"/>
            <a:ext cx="3896137" cy="3916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 b="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801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A2E7-7AC0-7C42-BA19-C28C5C91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059" y="798127"/>
            <a:ext cx="9006539" cy="9011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68188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44482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0245" y="4690892"/>
            <a:ext cx="3763616" cy="5088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67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48140" y="4690892"/>
            <a:ext cx="6325705" cy="5958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0" y="4463207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715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2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771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266570"/>
            <a:ext cx="11052315" cy="738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6757"/>
            <a:ext cx="11052313" cy="3964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7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179743"/>
            <a:ext cx="11052315" cy="853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F8937E-7FDF-C44A-8A36-A5D313022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733" y="2223246"/>
            <a:ext cx="6815667" cy="3916863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>
              <a:defRPr sz="2667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2pPr>
            <a:lvl3pPr>
              <a:defRPr sz="24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3pPr>
            <a:lvl4pPr>
              <a:defRPr sz="2133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4pPr>
            <a:lvl5pPr>
              <a:defRPr sz="1867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4F49F02-EF0A-1541-AE9A-C0D9F3AE3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2" y="2223246"/>
            <a:ext cx="3896137" cy="3916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 b="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6739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6453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266570"/>
            <a:ext cx="11052315" cy="738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6757"/>
            <a:ext cx="11052313" cy="3964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929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6427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266570"/>
            <a:ext cx="11052315" cy="738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101"/>
            <a:ext cx="11052313" cy="3964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203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2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294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266570"/>
            <a:ext cx="11052315" cy="738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099"/>
            <a:ext cx="11052313" cy="3964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6367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2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951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266570"/>
            <a:ext cx="11052315" cy="738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101"/>
            <a:ext cx="11052313" cy="39646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53098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2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0974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92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A2E7-7AC0-7C42-BA19-C28C5C91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059" y="798127"/>
            <a:ext cx="9006539" cy="9011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899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43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92001" cy="44482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0245" y="4690892"/>
            <a:ext cx="3763616" cy="5088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67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48140" y="4690892"/>
            <a:ext cx="6325705" cy="5958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0" y="4463207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4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530727"/>
            <a:ext cx="11052315" cy="8127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2"/>
            <a:ext cx="11052313" cy="3225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02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7" y="1266570"/>
            <a:ext cx="11052315" cy="738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6757"/>
            <a:ext cx="11052313" cy="3964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image" Target="../media/image31.png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26928" y="798127"/>
            <a:ext cx="8158669" cy="9011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6928" y="2399058"/>
            <a:ext cx="8158669" cy="3405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22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3200" b="1" i="0" kern="1200" cap="none" spc="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spcAft>
          <a:spcPts val="800"/>
        </a:spcAft>
        <a:buFont typeface="Arial" pitchFamily="34" charset="0"/>
        <a:buNone/>
        <a:defRPr sz="2667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1pPr>
      <a:lvl2pPr marL="609585" indent="-243834" algn="l" defTabSz="12191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667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2pPr>
      <a:lvl3pPr marL="1523962" indent="-304792" algn="l" defTabSz="12191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3pPr>
      <a:lvl4pPr marL="2133547" indent="-304792" algn="l" defTabSz="12191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133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4pPr>
      <a:lvl5pPr marL="2743131" indent="-304792" algn="l" defTabSz="12191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867" b="0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5pPr>
      <a:lvl6pPr marL="3352716" indent="-304792" algn="l" defTabSz="121917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5"/>
            <a:ext cx="109728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819" y="6187073"/>
            <a:ext cx="332781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23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2" r:id="rId18"/>
  </p:sldLayoutIdLst>
  <p:transition spd="med"/>
  <p:txStyles>
    <p:titleStyle>
      <a:lvl1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1pPr>
      <a:lvl2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2pPr>
      <a:lvl3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3pPr>
      <a:lvl4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4pPr>
      <a:lvl5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5pPr>
      <a:lvl6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6pPr>
      <a:lvl7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7pPr>
      <a:lvl8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8pPr>
      <a:lvl9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9pPr>
    </p:titleStyle>
    <p:bodyStyle>
      <a:lvl1pPr marL="0" marR="0" indent="0" algn="l" defTabSz="121917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1pPr>
      <a:lvl2pPr marL="609585" marR="0" indent="-243833" algn="l" defTabSz="121917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2pPr>
      <a:lvl3pPr marL="1557828" marR="0" indent="-338658" algn="l" defTabSz="121917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3pPr>
      <a:lvl4pPr marL="2209745" marR="0" indent="-380990" algn="l" defTabSz="121917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4pPr>
      <a:lvl5pPr marL="2873756" marR="0" indent="-435417" algn="l" defTabSz="121917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5pPr>
      <a:lvl6pPr marL="3428914" marR="0" indent="-380990" algn="l" defTabSz="121917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6pPr>
      <a:lvl7pPr marL="4038499" marR="0" indent="-380990" algn="l" defTabSz="121917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7pPr>
      <a:lvl8pPr marL="4648084" marR="0" indent="-380990" algn="l" defTabSz="121917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8pPr>
      <a:lvl9pPr marL="5257669" marR="0" indent="-380990" algn="l" defTabSz="121917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09585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1917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828754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438339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3047924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657509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267093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876678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26928" y="798127"/>
            <a:ext cx="8158669" cy="9011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6928" y="2399058"/>
            <a:ext cx="8158669" cy="3405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65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3200" b="1" i="0" kern="1200" cap="none" spc="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spcAft>
          <a:spcPts val="800"/>
        </a:spcAft>
        <a:buFont typeface="Arial" pitchFamily="34" charset="0"/>
        <a:buNone/>
        <a:defRPr sz="2667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1pPr>
      <a:lvl2pPr marL="609585" indent="-243834" algn="l" defTabSz="12191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667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2pPr>
      <a:lvl3pPr marL="1523962" indent="-304792" algn="l" defTabSz="12191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3pPr>
      <a:lvl4pPr marL="2133547" indent="-304792" algn="l" defTabSz="12191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133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4pPr>
      <a:lvl5pPr marL="2743131" indent="-304792" algn="l" defTabSz="12191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867" b="0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5pPr>
      <a:lvl6pPr marL="3352716" indent="-304792" algn="l" defTabSz="121917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D8B9C-F006-704E-91E6-CF2B984FE19D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455482" y="2005022"/>
            <a:ext cx="11281036" cy="872433"/>
          </a:xfrm>
        </p:spPr>
        <p:txBody>
          <a:bodyPr/>
          <a:lstStyle/>
          <a:p>
            <a:r>
              <a:rPr lang="en-US" sz="6600" dirty="0"/>
              <a:t>Playoff Tournament  &amp; </a:t>
            </a:r>
            <a:br>
              <a:rPr lang="en-US" sz="6600" dirty="0"/>
            </a:br>
            <a:r>
              <a:rPr lang="en-US" sz="6600" dirty="0"/>
              <a:t>Awards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EFF03-F4B2-12BD-B0B5-F28A36055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930"/>
            <a:ext cx="12192000" cy="1089891"/>
          </a:xfrm>
          <a:prstGeom prst="rect">
            <a:avLst/>
          </a:prstGeom>
        </p:spPr>
      </p:pic>
      <p:pic>
        <p:nvPicPr>
          <p:cNvPr id="6" name="Picture 5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9C34329D-D625-65FD-2F23-6156F0C92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737" y="4596050"/>
            <a:ext cx="5334744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prism isContent="1"/>
      </p:transition>
    </mc:Choice>
    <mc:Fallback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EABFF0-F84E-2D91-618D-611FC0798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03B417-34EB-B177-062C-1AEFD2169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57712"/>
            <a:ext cx="12192000" cy="5800288"/>
          </a:xfrm>
          <a:prstGeom prst="rect">
            <a:avLst/>
          </a:prstGeom>
        </p:spPr>
      </p:pic>
      <p:sp>
        <p:nvSpPr>
          <p:cNvPr id="3" name="AutoShape 2" descr="Caterpillar Inc.">
            <a:extLst>
              <a:ext uri="{FF2B5EF4-FFF2-40B4-BE49-F238E27FC236}">
                <a16:creationId xmlns:a16="http://schemas.microsoft.com/office/drawing/2014/main" id="{BAECDF51-822C-47F5-06C9-C0C0270B4A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9B900F-E117-B32C-8556-3186E88BC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769" y="178862"/>
            <a:ext cx="5334462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prism isContent="1"/>
      </p:transition>
    </mc:Choice>
    <mc:Fallback xmlns="">
      <p:transition spd="slow" advClick="0" advTm="9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E06716-C8F1-C489-7966-1676432858DF}"/>
              </a:ext>
            </a:extLst>
          </p:cNvPr>
          <p:cNvSpPr txBox="1"/>
          <p:nvPr/>
        </p:nvSpPr>
        <p:spPr>
          <a:xfrm>
            <a:off x="7898203" y="1190594"/>
            <a:ext cx="2392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ROUND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26379-EAD8-F0BC-9CEA-6ABFFE2A9EBA}"/>
              </a:ext>
            </a:extLst>
          </p:cNvPr>
          <p:cNvSpPr txBox="1"/>
          <p:nvPr/>
        </p:nvSpPr>
        <p:spPr>
          <a:xfrm>
            <a:off x="1806581" y="1201868"/>
            <a:ext cx="239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ROUND 1</a:t>
            </a:r>
            <a:endParaRPr lang="en-US" sz="3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ABD3926-885E-AFC0-9DAB-86C6D080B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15036"/>
              </p:ext>
            </p:extLst>
          </p:nvPr>
        </p:nvGraphicFramePr>
        <p:xfrm>
          <a:off x="82483" y="1775370"/>
          <a:ext cx="5540650" cy="467455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701354">
                  <a:extLst>
                    <a:ext uri="{9D8B030D-6E8A-4147-A177-3AD203B41FA5}">
                      <a16:colId xmlns:a16="http://schemas.microsoft.com/office/drawing/2014/main" val="3101238572"/>
                    </a:ext>
                  </a:extLst>
                </a:gridCol>
                <a:gridCol w="1471376">
                  <a:extLst>
                    <a:ext uri="{9D8B030D-6E8A-4147-A177-3AD203B41FA5}">
                      <a16:colId xmlns:a16="http://schemas.microsoft.com/office/drawing/2014/main" val="2412551542"/>
                    </a:ext>
                  </a:extLst>
                </a:gridCol>
                <a:gridCol w="1367920">
                  <a:extLst>
                    <a:ext uri="{9D8B030D-6E8A-4147-A177-3AD203B41FA5}">
                      <a16:colId xmlns:a16="http://schemas.microsoft.com/office/drawing/2014/main" val="2810306248"/>
                    </a:ext>
                  </a:extLst>
                </a:gridCol>
              </a:tblGrid>
              <a:tr h="7990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Match</a:t>
                      </a:r>
                    </a:p>
                  </a:txBody>
                  <a:tcPr marL="9525" marR="95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6625"/>
                  </a:ext>
                </a:extLst>
              </a:tr>
              <a:tr h="88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Upper Bracket 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1 - Match 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Alliance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Alliance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48278"/>
                  </a:ext>
                </a:extLst>
              </a:tr>
              <a:tr h="9333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Upper Bracket 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1 - Match 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Alliance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Alliance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943131"/>
                  </a:ext>
                </a:extLst>
              </a:tr>
              <a:tr h="88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Upper Bracket 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1 - Match 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Alliance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Alliance 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081017"/>
                  </a:ext>
                </a:extLst>
              </a:tr>
              <a:tr h="11789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Upper Bracket 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1 - Match 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Alliance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Alliance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62950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1845D1A-A26E-6287-138E-0BA1AC5DC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281016"/>
              </p:ext>
            </p:extLst>
          </p:nvPr>
        </p:nvGraphicFramePr>
        <p:xfrm>
          <a:off x="5862415" y="1775371"/>
          <a:ext cx="6178609" cy="467455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012392">
                  <a:extLst>
                    <a:ext uri="{9D8B030D-6E8A-4147-A177-3AD203B41FA5}">
                      <a16:colId xmlns:a16="http://schemas.microsoft.com/office/drawing/2014/main" val="2056398690"/>
                    </a:ext>
                  </a:extLst>
                </a:gridCol>
                <a:gridCol w="1640793">
                  <a:extLst>
                    <a:ext uri="{9D8B030D-6E8A-4147-A177-3AD203B41FA5}">
                      <a16:colId xmlns:a16="http://schemas.microsoft.com/office/drawing/2014/main" val="2450820107"/>
                    </a:ext>
                  </a:extLst>
                </a:gridCol>
                <a:gridCol w="1525424">
                  <a:extLst>
                    <a:ext uri="{9D8B030D-6E8A-4147-A177-3AD203B41FA5}">
                      <a16:colId xmlns:a16="http://schemas.microsoft.com/office/drawing/2014/main" val="3152409535"/>
                    </a:ext>
                  </a:extLst>
                </a:gridCol>
              </a:tblGrid>
              <a:tr h="90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407615"/>
                  </a:ext>
                </a:extLst>
              </a:tr>
              <a:tr h="942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Lower Bracket 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2 - Match 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Loser of Match 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Loser of Match 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412948"/>
                  </a:ext>
                </a:extLst>
              </a:tr>
              <a:tr h="942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Lower Bracket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2 - Match 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Loser of Match 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Loser of Match 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646007"/>
                  </a:ext>
                </a:extLst>
              </a:tr>
              <a:tr h="942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Upper Bracket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 Round 2 - Match 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18133"/>
                  </a:ext>
                </a:extLst>
              </a:tr>
              <a:tr h="9420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Upper Bracket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2 - Match 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735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7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isContent="1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E06716-C8F1-C489-7966-1676432858DF}"/>
              </a:ext>
            </a:extLst>
          </p:cNvPr>
          <p:cNvSpPr txBox="1"/>
          <p:nvPr/>
        </p:nvSpPr>
        <p:spPr>
          <a:xfrm>
            <a:off x="8138020" y="997357"/>
            <a:ext cx="23926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ROUND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26379-EAD8-F0BC-9CEA-6ABFFE2A9EBA}"/>
              </a:ext>
            </a:extLst>
          </p:cNvPr>
          <p:cNvSpPr txBox="1"/>
          <p:nvPr/>
        </p:nvSpPr>
        <p:spPr>
          <a:xfrm>
            <a:off x="1926221" y="997357"/>
            <a:ext cx="2392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ROUND 3</a:t>
            </a:r>
            <a:endParaRPr lang="en-US"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340D3F5-39F1-2B88-42F3-0C658175D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19337"/>
              </p:ext>
            </p:extLst>
          </p:nvPr>
        </p:nvGraphicFramePr>
        <p:xfrm>
          <a:off x="33840" y="1471604"/>
          <a:ext cx="5724548" cy="293004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791013">
                  <a:extLst>
                    <a:ext uri="{9D8B030D-6E8A-4147-A177-3AD203B41FA5}">
                      <a16:colId xmlns:a16="http://schemas.microsoft.com/office/drawing/2014/main" val="792534311"/>
                    </a:ext>
                  </a:extLst>
                </a:gridCol>
                <a:gridCol w="1520213">
                  <a:extLst>
                    <a:ext uri="{9D8B030D-6E8A-4147-A177-3AD203B41FA5}">
                      <a16:colId xmlns:a16="http://schemas.microsoft.com/office/drawing/2014/main" val="90525930"/>
                    </a:ext>
                  </a:extLst>
                </a:gridCol>
                <a:gridCol w="1413322">
                  <a:extLst>
                    <a:ext uri="{9D8B030D-6E8A-4147-A177-3AD203B41FA5}">
                      <a16:colId xmlns:a16="http://schemas.microsoft.com/office/drawing/2014/main" val="2839565307"/>
                    </a:ext>
                  </a:extLst>
                </a:gridCol>
              </a:tblGrid>
              <a:tr h="7182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Match</a:t>
                      </a:r>
                    </a:p>
                  </a:txBody>
                  <a:tcPr marL="9525" marR="95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747750"/>
                  </a:ext>
                </a:extLst>
              </a:tr>
              <a:tr h="7910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Lower Bracket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3 - Match 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Loser of Match 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382669"/>
                  </a:ext>
                </a:extLst>
              </a:tr>
              <a:tr h="7910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Lower Bracket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3 - Match 10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Loser of Match 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296458"/>
                  </a:ext>
                </a:extLst>
              </a:tr>
              <a:tr h="6298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6 minute break  -  videos &amp; music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83669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6601AE-BC99-681C-DB2D-89F0FDB76B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771326"/>
              </p:ext>
            </p:extLst>
          </p:nvPr>
        </p:nvGraphicFramePr>
        <p:xfrm>
          <a:off x="5956419" y="1461668"/>
          <a:ext cx="6201740" cy="294992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3023670">
                  <a:extLst>
                    <a:ext uri="{9D8B030D-6E8A-4147-A177-3AD203B41FA5}">
                      <a16:colId xmlns:a16="http://schemas.microsoft.com/office/drawing/2014/main" val="842504038"/>
                    </a:ext>
                  </a:extLst>
                </a:gridCol>
                <a:gridCol w="1646935">
                  <a:extLst>
                    <a:ext uri="{9D8B030D-6E8A-4147-A177-3AD203B41FA5}">
                      <a16:colId xmlns:a16="http://schemas.microsoft.com/office/drawing/2014/main" val="1611995420"/>
                    </a:ext>
                  </a:extLst>
                </a:gridCol>
                <a:gridCol w="1531135">
                  <a:extLst>
                    <a:ext uri="{9D8B030D-6E8A-4147-A177-3AD203B41FA5}">
                      <a16:colId xmlns:a16="http://schemas.microsoft.com/office/drawing/2014/main" val="2163785762"/>
                    </a:ext>
                  </a:extLst>
                </a:gridCol>
              </a:tblGrid>
              <a:tr h="2357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010812"/>
                  </a:ext>
                </a:extLst>
              </a:tr>
              <a:tr h="6006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Upper Bracket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4 - Match 11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281670"/>
                  </a:ext>
                </a:extLst>
              </a:tr>
              <a:tr h="726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Lower Bracket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4 - Match 12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10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39090"/>
                  </a:ext>
                </a:extLst>
              </a:tr>
              <a:tr h="769628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15 minute break - Awards Segment 1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                                                                  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Imagery, Gracious Professionalism, Team Spirit,                       Rising All Star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04720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6A87A7-74B1-7F31-9E1C-776137BFD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907144"/>
              </p:ext>
            </p:extLst>
          </p:nvPr>
        </p:nvGraphicFramePr>
        <p:xfrm>
          <a:off x="1172308" y="4940710"/>
          <a:ext cx="9847384" cy="183108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801109">
                  <a:extLst>
                    <a:ext uri="{9D8B030D-6E8A-4147-A177-3AD203B41FA5}">
                      <a16:colId xmlns:a16="http://schemas.microsoft.com/office/drawing/2014/main" val="3750687419"/>
                    </a:ext>
                  </a:extLst>
                </a:gridCol>
                <a:gridCol w="2615073">
                  <a:extLst>
                    <a:ext uri="{9D8B030D-6E8A-4147-A177-3AD203B41FA5}">
                      <a16:colId xmlns:a16="http://schemas.microsoft.com/office/drawing/2014/main" val="363103617"/>
                    </a:ext>
                  </a:extLst>
                </a:gridCol>
                <a:gridCol w="2431202">
                  <a:extLst>
                    <a:ext uri="{9D8B030D-6E8A-4147-A177-3AD203B41FA5}">
                      <a16:colId xmlns:a16="http://schemas.microsoft.com/office/drawing/2014/main" val="207825765"/>
                    </a:ext>
                  </a:extLst>
                </a:gridCol>
              </a:tblGrid>
              <a:tr h="4055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Match</a:t>
                      </a:r>
                    </a:p>
                  </a:txBody>
                  <a:tcPr marL="9525" marR="95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602820"/>
                  </a:ext>
                </a:extLst>
              </a:tr>
              <a:tr h="581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Lower Bracket 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Round 5 - Match 13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Loser of Match 11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12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234113"/>
                  </a:ext>
                </a:extLst>
              </a:tr>
              <a:tr h="33115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15 minute break - Awards Segment 2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373832"/>
                  </a:ext>
                </a:extLst>
              </a:tr>
              <a:tr h="44899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Autonomous, Creativity, Quality, Industrial Design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19797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D8DA0B1-31B3-CF54-D479-CCFFB9021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70" y="4348626"/>
            <a:ext cx="203014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isContent="1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9C61E63-C0DA-B497-3290-1945FDBBD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746140"/>
              </p:ext>
            </p:extLst>
          </p:nvPr>
        </p:nvGraphicFramePr>
        <p:xfrm>
          <a:off x="254979" y="1659394"/>
          <a:ext cx="11614637" cy="143956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456933">
                  <a:extLst>
                    <a:ext uri="{9D8B030D-6E8A-4147-A177-3AD203B41FA5}">
                      <a16:colId xmlns:a16="http://schemas.microsoft.com/office/drawing/2014/main" val="3750687419"/>
                    </a:ext>
                  </a:extLst>
                </a:gridCol>
                <a:gridCol w="2972290">
                  <a:extLst>
                    <a:ext uri="{9D8B030D-6E8A-4147-A177-3AD203B41FA5}">
                      <a16:colId xmlns:a16="http://schemas.microsoft.com/office/drawing/2014/main" val="363103617"/>
                    </a:ext>
                  </a:extLst>
                </a:gridCol>
                <a:gridCol w="3185414">
                  <a:extLst>
                    <a:ext uri="{9D8B030D-6E8A-4147-A177-3AD203B41FA5}">
                      <a16:colId xmlns:a16="http://schemas.microsoft.com/office/drawing/2014/main" val="207825765"/>
                    </a:ext>
                  </a:extLst>
                </a:gridCol>
              </a:tblGrid>
              <a:tr h="386253"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Finals- Match 14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602820"/>
                  </a:ext>
                </a:extLst>
              </a:tr>
              <a:tr h="266935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11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13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234113"/>
                  </a:ext>
                </a:extLst>
              </a:tr>
              <a:tr h="28117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15 minute break - Awards Segment 3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373832"/>
                  </a:ext>
                </a:extLst>
              </a:tr>
              <a:tr h="37911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Innovation in Control, Excellence in Engineering, Team Sustainability, Judges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19797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A72CD0-FB96-D05D-56B6-AD5E83D96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011450"/>
              </p:ext>
            </p:extLst>
          </p:nvPr>
        </p:nvGraphicFramePr>
        <p:xfrm>
          <a:off x="288681" y="3378114"/>
          <a:ext cx="11614638" cy="164968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456934">
                  <a:extLst>
                    <a:ext uri="{9D8B030D-6E8A-4147-A177-3AD203B41FA5}">
                      <a16:colId xmlns:a16="http://schemas.microsoft.com/office/drawing/2014/main" val="3750687419"/>
                    </a:ext>
                  </a:extLst>
                </a:gridCol>
                <a:gridCol w="2972290">
                  <a:extLst>
                    <a:ext uri="{9D8B030D-6E8A-4147-A177-3AD203B41FA5}">
                      <a16:colId xmlns:a16="http://schemas.microsoft.com/office/drawing/2014/main" val="363103617"/>
                    </a:ext>
                  </a:extLst>
                </a:gridCol>
                <a:gridCol w="3185414">
                  <a:extLst>
                    <a:ext uri="{9D8B030D-6E8A-4147-A177-3AD203B41FA5}">
                      <a16:colId xmlns:a16="http://schemas.microsoft.com/office/drawing/2014/main" val="207825765"/>
                    </a:ext>
                  </a:extLst>
                </a:gridCol>
              </a:tblGrid>
              <a:tr h="4526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Finals- Match 15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602820"/>
                  </a:ext>
                </a:extLst>
              </a:tr>
              <a:tr h="277600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11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13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234113"/>
                  </a:ext>
                </a:extLst>
              </a:tr>
              <a:tr h="32951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                            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* </a:t>
                      </a:r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if  Finals are tied 1-1     </a:t>
                      </a:r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15 minute break - Awards Segment 4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373832"/>
                  </a:ext>
                </a:extLst>
              </a:tr>
              <a:tr h="5531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Rookie All Star,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FIRST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Leadership, Engineering Inspiration </a:t>
                      </a:r>
                    </a:p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(these awards may be presented at the conclusion of all matches at the discretion of the event organizers)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1979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E424E50-027D-D880-B175-3A8533DC2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40929"/>
              </p:ext>
            </p:extLst>
          </p:nvPr>
        </p:nvGraphicFramePr>
        <p:xfrm>
          <a:off x="288681" y="5306953"/>
          <a:ext cx="11614638" cy="137552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456933">
                  <a:extLst>
                    <a:ext uri="{9D8B030D-6E8A-4147-A177-3AD203B41FA5}">
                      <a16:colId xmlns:a16="http://schemas.microsoft.com/office/drawing/2014/main" val="3750687419"/>
                    </a:ext>
                  </a:extLst>
                </a:gridCol>
                <a:gridCol w="2972290">
                  <a:extLst>
                    <a:ext uri="{9D8B030D-6E8A-4147-A177-3AD203B41FA5}">
                      <a16:colId xmlns:a16="http://schemas.microsoft.com/office/drawing/2014/main" val="363103617"/>
                    </a:ext>
                  </a:extLst>
                </a:gridCol>
                <a:gridCol w="3185415">
                  <a:extLst>
                    <a:ext uri="{9D8B030D-6E8A-4147-A177-3AD203B41FA5}">
                      <a16:colId xmlns:a16="http://schemas.microsoft.com/office/drawing/2014/main" val="207825765"/>
                    </a:ext>
                  </a:extLst>
                </a:gridCol>
              </a:tblGrid>
              <a:tr h="410501">
                <a:tc>
                  <a:txBody>
                    <a:bodyPr/>
                    <a:lstStyle/>
                    <a:p>
                      <a:pPr marL="0" marR="0" lvl="0" indent="0" algn="l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                      Finals- Match 16 </a:t>
                      </a:r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(if needed)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63500" marB="635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Blue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602820"/>
                  </a:ext>
                </a:extLst>
              </a:tr>
              <a:tr h="318034"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11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</a:rPr>
                        <a:t>Winner of Match 13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234113"/>
                  </a:ext>
                </a:extLst>
              </a:tr>
              <a:tr h="31136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Awards Segment 5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373832"/>
                  </a:ext>
                </a:extLst>
              </a:tr>
              <a:tr h="31136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Finalist, Winner,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FIRST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 Impact Award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1979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0FA1488-DA58-EDC2-8398-33D359628B4C}"/>
              </a:ext>
            </a:extLst>
          </p:cNvPr>
          <p:cNvSpPr txBox="1"/>
          <p:nvPr/>
        </p:nvSpPr>
        <p:spPr>
          <a:xfrm>
            <a:off x="3289954" y="996599"/>
            <a:ext cx="618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FINALS – </a:t>
            </a:r>
            <a:r>
              <a:rPr lang="en-US" sz="2800" b="1" i="1" dirty="0"/>
              <a:t>best 2 out of 3 matches</a:t>
            </a:r>
          </a:p>
        </p:txBody>
      </p:sp>
    </p:spTree>
    <p:extLst>
      <p:ext uri="{BB962C8B-B14F-4D97-AF65-F5344CB8AC3E}">
        <p14:creationId xmlns:p14="http://schemas.microsoft.com/office/powerpoint/2010/main" val="30693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081136-6123-607E-8E33-8EDA3F423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B4C48-9329-77EA-0960-3C8A32283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0000FF"/>
      </a:hlink>
      <a:folHlink>
        <a:srgbClr val="FF00FF"/>
      </a:folHlink>
    </a:clrScheme>
    <a:fontScheme name="Essential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3000" rotWithShape="0">
              <a:srgbClr val="000000">
                <a:alpha val="4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8575" cap="flat">
          <a:solidFill>
            <a:schemeClr val="accent1"/>
          </a:solidFill>
          <a:prstDash val="solid"/>
          <a:round/>
        </a:ln>
        <a:effectLst>
          <a:outerShdw blurRad="38100" dist="23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85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377</Words>
  <Application>Microsoft Office PowerPoint</Application>
  <PresentationFormat>Widescreen</PresentationFormat>
  <Paragraphs>100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Roboto</vt:lpstr>
      <vt:lpstr>Essential</vt:lpstr>
      <vt:lpstr>1_Essential</vt:lpstr>
      <vt:lpstr>2_Essential</vt:lpstr>
      <vt:lpstr>Playoff Tournament  &amp;  Awards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Playoffs &amp; Awards Schedule</dc:title>
  <dc:creator>Blair Hundertmark</dc:creator>
  <cp:lastModifiedBy>Blair Hundertmark</cp:lastModifiedBy>
  <cp:revision>25</cp:revision>
  <dcterms:created xsi:type="dcterms:W3CDTF">2023-09-13T12:46:17Z</dcterms:created>
  <dcterms:modified xsi:type="dcterms:W3CDTF">2026-02-13T14:19:23Z</dcterms:modified>
</cp:coreProperties>
</file>